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74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6" r:id="rId4"/>
    <p:sldId id="258" r:id="rId5"/>
    <p:sldId id="268" r:id="rId6"/>
    <p:sldId id="286" r:id="rId7"/>
    <p:sldId id="282" r:id="rId8"/>
    <p:sldId id="267" r:id="rId9"/>
    <p:sldId id="257" r:id="rId10"/>
    <p:sldId id="269" r:id="rId11"/>
    <p:sldId id="271" r:id="rId12"/>
    <p:sldId id="283" r:id="rId13"/>
    <p:sldId id="284" r:id="rId14"/>
    <p:sldId id="272" r:id="rId15"/>
    <p:sldId id="273" r:id="rId16"/>
    <p:sldId id="270" r:id="rId17"/>
    <p:sldId id="259" r:id="rId18"/>
    <p:sldId id="281" r:id="rId19"/>
    <p:sldId id="275" r:id="rId20"/>
    <p:sldId id="276" r:id="rId21"/>
    <p:sldId id="277" r:id="rId22"/>
    <p:sldId id="278" r:id="rId23"/>
    <p:sldId id="279" r:id="rId24"/>
    <p:sldId id="280" r:id="rId25"/>
    <p:sldId id="285" r:id="rId26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3740" autoAdjust="0"/>
  </p:normalViewPr>
  <p:slideViewPr>
    <p:cSldViewPr>
      <p:cViewPr varScale="1">
        <p:scale>
          <a:sx n="62" d="100"/>
          <a:sy n="62" d="100"/>
        </p:scale>
        <p:origin x="9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58C6-6FF4-477F-B0D1-6D5A751537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503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80BEE6-AB64-43A7-BC12-9FF7A4082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273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0BEE6-AB64-43A7-BC12-9FF7A408279B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80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8888" y="6245225"/>
            <a:ext cx="5616575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45183E-E0AD-4CE2-810C-7951BBCB9A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4176464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8773" y="813111"/>
            <a:ext cx="432047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5656" y="63463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20935" y="15976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 userDrawn="1"/>
        </p:nvSpPr>
        <p:spPr>
          <a:xfrm>
            <a:off x="35496" y="3212976"/>
            <a:ext cx="1008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/>
              <a:t>Attuare un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innovazioni del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conversioni e le scelte da seguire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Pratiche e suggerimenti</a:t>
            </a:r>
          </a:p>
          <a:p>
            <a:r>
              <a:rPr lang="it-IT" sz="800" dirty="0"/>
              <a:t>	</a:t>
            </a:r>
          </a:p>
        </p:txBody>
      </p:sp>
      <p:pic>
        <p:nvPicPr>
          <p:cNvPr id="10" name="Picture 2822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/>
          <a:stretch/>
        </p:blipFill>
        <p:spPr>
          <a:xfrm>
            <a:off x="5908458" y="813111"/>
            <a:ext cx="3209057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4ECB-BD08-4A8B-A426-4B63460ED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8" name="Picture 2" descr="Immagine correla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98" y="133255"/>
            <a:ext cx="1419641" cy="1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2F8D-9BA8-4DA8-ACD9-1ACAF01C9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158D-F833-4BE8-B033-77900BED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44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2CE9-8858-47F0-ACF3-0578412FE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4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4CC3-419D-40CD-8FC3-AA466C9AD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8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028-831B-45FF-B712-EEDF6EBCA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5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7D7-4D88-49C5-8701-206BE97E4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2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2AA2-5041-4A61-BBE3-B326C6C4B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5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081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La EG esortazione missionaria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Lettura del dispositivo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Alcune sottolineature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Impegni di rinnovamento</a:t>
            </a:r>
          </a:p>
        </p:txBody>
      </p:sp>
      <p:pic>
        <p:nvPicPr>
          <p:cNvPr id="8" name="Picture 2822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802"/>
          <a:stretch/>
        </p:blipFill>
        <p:spPr>
          <a:xfrm>
            <a:off x="1173559" y="285871"/>
            <a:ext cx="1310209" cy="1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0811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Fare laboratorio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le innovazioni di pastorale missionaria in EG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La nuova condizione </a:t>
            </a:r>
            <a:br>
              <a:rPr lang="it-IT" sz="800" b="1" dirty="0" smtClean="0">
                <a:solidFill>
                  <a:schemeClr val="accent2"/>
                </a:solidFill>
              </a:rPr>
            </a:br>
            <a:r>
              <a:rPr lang="it-IT" sz="800" b="1" dirty="0" smtClean="0">
                <a:solidFill>
                  <a:schemeClr val="accent2"/>
                </a:solidFill>
              </a:rPr>
              <a:t>della pastorale missionaria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6 laboratori per attuare la conversione missionaria della pastorale</a:t>
            </a:r>
          </a:p>
        </p:txBody>
      </p:sp>
      <p:pic>
        <p:nvPicPr>
          <p:cNvPr id="8" name="Picture 2822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802"/>
          <a:stretch/>
        </p:blipFill>
        <p:spPr>
          <a:xfrm>
            <a:off x="1173559" y="285871"/>
            <a:ext cx="1310209" cy="1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A9E-4E5B-4846-8694-32235A9DE9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33F-B401-4DB2-B2F4-F363BEBAC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6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8DCF-8673-4996-98EC-6093014BA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236E-DB55-4C29-AAE4-7E5C46AB12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0577-78A6-4880-B15C-CBBEC1605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3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684-004B-482C-A6C3-7A166EA9D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3632-3075-4DD7-B5AF-B61FE73B5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6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28775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450" y="6245225"/>
            <a:ext cx="54006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245225"/>
            <a:ext cx="12350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7DE19-6792-44C8-A36C-A67019952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5" name="Picture 8" descr="titolo_urbaniana_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5768" y="1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CF13D-2971-4B73-887E-1473D51520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cianomeddi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A07A1-97AF-4C7D-B29A-6DB0DD6F593E}" type="slidenum">
              <a:rPr lang="it-IT" b="0" smtClean="0"/>
              <a:pPr eaLnBrk="1" hangingPunct="1"/>
              <a:t>1</a:t>
            </a:fld>
            <a:endParaRPr lang="it-IT" b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1839" y="692696"/>
            <a:ext cx="3536265" cy="4896544"/>
          </a:xfrm>
          <a:noFill/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it-IT" sz="36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600" b="1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Sognate </a:t>
            </a:r>
            <a:r>
              <a:rPr lang="it-IT" sz="3600" b="1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b="1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</a:t>
            </a:r>
            <a:r>
              <a:rPr lang="it-IT" sz="3600" b="1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 questa Chiesa”.</a:t>
            </a:r>
            <a:r>
              <a:rPr lang="it-IT" sz="36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una progettualità missionaria alla luce dell’</a:t>
            </a:r>
            <a:r>
              <a:rPr lang="it-IT" sz="2400" kern="1400" spc="-50" dirty="0" err="1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it-IT" sz="24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kern="1400" spc="-50" dirty="0" err="1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it-IT" sz="24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 di approfondimento</a:t>
            </a:r>
            <a: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9° Convegno nazionale dei direttori e delle equipe dei CMD. Sacrofano di Roma 8-10 giugno 2017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4" name="Segnaposto data 2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www.lucianomeddi.eu</a:t>
            </a:r>
          </a:p>
        </p:txBody>
      </p:sp>
      <p:pic>
        <p:nvPicPr>
          <p:cNvPr id="7" name="Picture 282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620688"/>
            <a:ext cx="3254425" cy="5139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</a:t>
            </a:r>
            <a:r>
              <a:rPr lang="it-IT" sz="3600" dirty="0" smtClean="0"/>
              <a:t>situazione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La non comprensione dell’aggettivo «missionario»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Causato dal non inserimento nella </a:t>
            </a:r>
            <a:r>
              <a:rPr lang="it-IT" dirty="0"/>
              <a:t>pastorale ordinaria delle ricchezze di teologia e pratica della </a:t>
            </a:r>
            <a:r>
              <a:rPr lang="it-IT" dirty="0" err="1"/>
              <a:t>missiologia</a:t>
            </a:r>
            <a:r>
              <a:rPr lang="it-IT" dirty="0"/>
              <a:t> e della cooperazione-animazione missionaria.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I soggetti diocesani parlano di missione con categorie teologico-fondamentali e non </a:t>
            </a:r>
            <a:r>
              <a:rPr lang="it-IT" i="1" dirty="0"/>
              <a:t>missionarie</a:t>
            </a:r>
            <a:r>
              <a:rPr lang="it-IT" dirty="0"/>
              <a:t>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6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La situazione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La non comprensione dell’aggettivo «missionario»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it-IT" dirty="0" smtClean="0"/>
              <a:t>Mancano soprattutto:</a:t>
            </a:r>
            <a:endParaRPr lang="it-IT" dirty="0"/>
          </a:p>
          <a:p>
            <a:pPr lvl="2" indent="-342900"/>
            <a:r>
              <a:rPr lang="it-IT" dirty="0" smtClean="0"/>
              <a:t>Della prospettiva pneumatica della missione</a:t>
            </a:r>
          </a:p>
          <a:p>
            <a:pPr lvl="2" indent="-342900"/>
            <a:r>
              <a:rPr lang="it-IT" dirty="0" smtClean="0"/>
              <a:t>Del superamento dell’isolamento redentivo e del recupero dell’annuncio messianico,</a:t>
            </a:r>
          </a:p>
          <a:p>
            <a:pPr lvl="2" indent="-342900"/>
            <a:r>
              <a:rPr lang="it-IT" dirty="0" smtClean="0"/>
              <a:t>Del suo stretto rapporto con la promozione integrale della persona</a:t>
            </a:r>
          </a:p>
          <a:p>
            <a:pPr lvl="2" indent="-342900"/>
            <a:r>
              <a:rPr lang="it-IT" dirty="0" smtClean="0"/>
              <a:t>Della prospettiva di solidarietà e dialogo con la\le culture e religioni, vie missionarie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4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situazione</a:t>
            </a:r>
            <a:br>
              <a:rPr lang="it-IT" sz="3600" dirty="0"/>
            </a:br>
            <a:r>
              <a:rPr lang="it-IT" sz="3600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La non comprensione dell’aggettivo «missionario»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it-IT" dirty="0" smtClean="0"/>
              <a:t>Le pastorali ordinarie rimangono nel primato del servizio alla «amministrazione» della Grazia</a:t>
            </a:r>
            <a:br>
              <a:rPr lang="it-IT" dirty="0" smtClean="0"/>
            </a:br>
            <a:r>
              <a:rPr lang="it-IT" dirty="0" smtClean="0"/>
              <a:t>con la sola innovazione della attenzione ai processi relazionali e comunicativi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59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situazione</a:t>
            </a:r>
            <a:br>
              <a:rPr lang="it-IT" sz="3600" dirty="0"/>
            </a:br>
            <a:r>
              <a:rPr lang="it-IT" sz="3600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it-IT" dirty="0" smtClean="0"/>
              <a:t>Il </a:t>
            </a:r>
            <a:r>
              <a:rPr lang="it-IT" dirty="0"/>
              <a:t>mancato ruolo dei CMD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In secondo luogo (o di conseguenza) i CMD non sono coinvolti (interrogati, invitati, consultati, cooperati…) quando le diocesi progettano elementi di progettazione missionaria.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In modo più evidente nei </a:t>
            </a:r>
            <a:r>
              <a:rPr lang="it-IT" b="1" dirty="0"/>
              <a:t>temi della evangelizzazione e primo annuncio, iniziazione cristiana, ministerialità e formazione “missionaria” dei </a:t>
            </a:r>
            <a:r>
              <a:rPr lang="it-IT" b="1" dirty="0" smtClean="0"/>
              <a:t>battezzati</a:t>
            </a:r>
            <a:r>
              <a:rPr lang="it-IT" dirty="0"/>
              <a:t> </a:t>
            </a:r>
            <a:r>
              <a:rPr lang="it-IT" dirty="0" smtClean="0"/>
              <a:t>non li vede coinvolti </a:t>
            </a:r>
            <a:endParaRPr lang="it-IT" dirty="0"/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I CDM sembrano cortesemente invitati a mettersi a lato e continuare nelle tradizionali attività “specifiche” della animazione missionaria </a:t>
            </a:r>
            <a:r>
              <a:rPr lang="it-IT" i="1" dirty="0"/>
              <a:t>ad </a:t>
            </a:r>
            <a:r>
              <a:rPr lang="it-IT" i="1" dirty="0" err="1"/>
              <a:t>gentes</a:t>
            </a:r>
            <a:r>
              <a:rPr lang="it-IT" dirty="0"/>
              <a:t> intesa come azione “di specialisti”.</a:t>
            </a:r>
          </a:p>
          <a:p>
            <a:pPr marL="914400" lvl="1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2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</a:t>
            </a:r>
            <a:r>
              <a:rPr lang="it-IT" sz="3600" dirty="0" smtClean="0"/>
              <a:t>situazione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t-IT" dirty="0" smtClean="0"/>
              <a:t>E’ quindi necessario che i CDM assumano </a:t>
            </a:r>
            <a:r>
              <a:rPr lang="it-IT" dirty="0"/>
              <a:t>compiti di pastorale </a:t>
            </a:r>
            <a:r>
              <a:rPr lang="it-IT" dirty="0" smtClean="0"/>
              <a:t>ordinaria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Oltre i compiti di animazione, sensibilizzazione, volontariato internazionale…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Inserirsi nella progettazione diocesana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Assumere il compito «ordinario» della </a:t>
            </a:r>
            <a:r>
              <a:rPr lang="it-IT" i="1" dirty="0" smtClean="0"/>
              <a:t>evangelizzazione e formazione missionaria</a:t>
            </a:r>
            <a:endParaRPr lang="it-IT" dirty="0" smtClean="0"/>
          </a:p>
          <a:p>
            <a:pPr marL="914400" lvl="1" indent="-514350">
              <a:buFont typeface="+mj-lt"/>
              <a:buAutoNum type="arabicPeriod"/>
            </a:pPr>
            <a:endParaRPr lang="it-IT" dirty="0"/>
          </a:p>
          <a:p>
            <a:pPr marL="400050" lvl="1" indent="0">
              <a:buNone/>
            </a:pPr>
            <a:r>
              <a:rPr lang="it-IT" sz="2400" dirty="0"/>
              <a:t>L. Meddi, </a:t>
            </a:r>
            <a:r>
              <a:rPr lang="it-IT" sz="2400" i="1" dirty="0"/>
              <a:t>Compiti e Pratiche di Nuova Evangelizzazione</a:t>
            </a:r>
            <a:r>
              <a:rPr lang="it-IT" sz="2400" dirty="0"/>
              <a:t>, </a:t>
            </a:r>
            <a:r>
              <a:rPr lang="it-IT" sz="2400" dirty="0" smtClean="0"/>
              <a:t>in L. Meddi-C. </a:t>
            </a:r>
            <a:r>
              <a:rPr lang="it-IT" sz="2400" dirty="0" err="1" smtClean="0"/>
              <a:t>Dotolo</a:t>
            </a:r>
            <a:r>
              <a:rPr lang="it-IT" sz="2400" dirty="0" smtClean="0"/>
              <a:t>, </a:t>
            </a:r>
            <a:r>
              <a:rPr lang="it-IT" sz="2400" i="1" dirty="0"/>
              <a:t>Evangelizzare la vita cristiana. Teologia e Pratiche di Nuova Evangelizzazione</a:t>
            </a:r>
            <a:r>
              <a:rPr lang="it-IT" sz="2400" dirty="0"/>
              <a:t>, Cittadella, Assisi 2012, 79-150</a:t>
            </a:r>
          </a:p>
          <a:p>
            <a:pPr marL="914400" lvl="1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31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4. 6 laboratori.</a:t>
            </a:r>
            <a:br>
              <a:rPr lang="it-IT" dirty="0" smtClean="0"/>
            </a:br>
            <a:r>
              <a:rPr lang="it-IT" dirty="0" smtClean="0"/>
              <a:t>piste </a:t>
            </a:r>
            <a:r>
              <a:rPr lang="it-IT" dirty="0"/>
              <a:t>di </a:t>
            </a:r>
            <a:r>
              <a:rPr lang="it-IT" dirty="0" smtClean="0"/>
              <a:t>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13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/>
              <a:t>1)      LA PROGETTAZIONE MISSIONARIA DIOCESANA: NUOVI COMPITI PER IL CMD</a:t>
            </a:r>
            <a:endParaRPr lang="it-IT" dirty="0"/>
          </a:p>
          <a:p>
            <a:r>
              <a:rPr lang="it-IT" b="1" dirty="0"/>
              <a:t>2)      “DISCEPOLI-MISSIONARI”: IL BISOGNO DI QUALIFICARE L’AGGETTIVO MISSIONARIO. PER UNA NUOVA DESCRIZIONE DELLA VOCAZIONE CRISTIANA</a:t>
            </a:r>
            <a:endParaRPr lang="it-IT" dirty="0"/>
          </a:p>
          <a:p>
            <a:r>
              <a:rPr lang="it-IT" b="1" dirty="0"/>
              <a:t>3)      RENDERE MISSIONARIA LA PROGETTAZIONE PASTORALE DIOCESANA E PARROCCHIALE</a:t>
            </a:r>
            <a:endParaRPr lang="it-IT" dirty="0"/>
          </a:p>
          <a:p>
            <a:r>
              <a:rPr lang="it-IT" b="1" dirty="0"/>
              <a:t>4)      LA COMUNITA’ RENDE PRESENTE L’AMORE DI DIO. COLLABORARE PER UNA “COMUNE TESTIMONIANZA”</a:t>
            </a:r>
            <a:endParaRPr lang="it-IT" dirty="0"/>
          </a:p>
          <a:p>
            <a:r>
              <a:rPr lang="it-IT" b="1" dirty="0"/>
              <a:t>5)    PROPORRE LA FEDE: IL PRIMO ANNUNCIO, FIGURA E COMPITO</a:t>
            </a:r>
            <a:endParaRPr lang="it-IT" dirty="0"/>
          </a:p>
          <a:p>
            <a:r>
              <a:rPr lang="it-IT" b="1" dirty="0"/>
              <a:t>6)    IL GRUPPO DI ANIMAZIONE E COOPERAZIONE MISSIONARIA: COME QUALIFICARE LA FORMAZIONE?</a:t>
            </a: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2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432048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/>
              <a:t>6 </a:t>
            </a:r>
            <a:r>
              <a:rPr lang="it-IT" b="1" dirty="0" smtClean="0"/>
              <a:t>laboratori: </a:t>
            </a:r>
            <a:r>
              <a:rPr lang="it-IT" b="1" dirty="0" smtClean="0">
                <a:solidFill>
                  <a:srgbClr val="FF0000"/>
                </a:solidFill>
              </a:rPr>
              <a:t>la logica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1)      LA PROGETTAZIONE MISSIONARIA DIOCESANA: NUOVI COMPITI PER IL CMD</a:t>
            </a:r>
            <a:endParaRPr lang="it-IT" dirty="0"/>
          </a:p>
          <a:p>
            <a:r>
              <a:rPr lang="it-IT" b="1" dirty="0"/>
              <a:t>2)      “DISCEPOLI-MISSIONARI”: IL BISOGNO DI QUALIFICARE L’AGGETTIVO MISSIONARIO. PER UNA NUOVA DESCRIZIONE DELLA VOCAZIONE CRISTIANA</a:t>
            </a:r>
            <a:endParaRPr lang="it-IT" dirty="0"/>
          </a:p>
          <a:p>
            <a:r>
              <a:rPr lang="it-IT" b="1" dirty="0"/>
              <a:t>3)      RENDERE MISSIONARIA LA PROGETTAZIONE PASTORALE DIOCESANA E PARROCCHIALE</a:t>
            </a:r>
            <a:endParaRPr lang="it-IT" dirty="0"/>
          </a:p>
          <a:p>
            <a:r>
              <a:rPr lang="it-IT" b="1" dirty="0"/>
              <a:t>4)      LA COMUNITA’ RENDE PRESENTE L’AMORE DI DIO. COLLABORARE PER UNA “COMUNE TESTIMONIANZA”</a:t>
            </a:r>
            <a:endParaRPr lang="it-IT" dirty="0"/>
          </a:p>
          <a:p>
            <a:r>
              <a:rPr lang="it-IT" b="1" dirty="0"/>
              <a:t>5)    PROPORRE LA FEDE: IL PRIMO ANNUNCIO, FIGURA E COMPITO</a:t>
            </a:r>
            <a:endParaRPr lang="it-IT" dirty="0"/>
          </a:p>
          <a:p>
            <a:r>
              <a:rPr lang="it-IT" b="1" dirty="0"/>
              <a:t>6)    IL GRUPPO DI ANIMAZIONE E COOPERAZIONE MISSIONARIA: COME QUALIFICARE LA FORMAZIONE?</a:t>
            </a: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12160" y="1816194"/>
            <a:ext cx="2232248" cy="42011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700" dirty="0" smtClean="0"/>
              <a:t>Il CDM in relazione agli altri soggetti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700" dirty="0" smtClean="0"/>
              <a:t>Il compito\ contenuto da svolgere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700" dirty="0" smtClean="0"/>
              <a:t>Incidere nella progettazione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La organizzazione della </a:t>
            </a:r>
            <a:r>
              <a:rPr lang="it-IT" sz="1600" dirty="0"/>
              <a:t>testimonianza </a:t>
            </a: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700" dirty="0" smtClean="0"/>
              <a:t>Un compito da assumere?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La riqualificazione del CDM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18922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1) </a:t>
            </a:r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PROGETTAZIONE MISSIONARIA DIOCESANA: 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NUOVI </a:t>
            </a:r>
            <a:r>
              <a:rPr lang="it-IT" b="1" dirty="0">
                <a:solidFill>
                  <a:srgbClr val="FF0000"/>
                </a:solidFill>
              </a:rPr>
              <a:t>COMPITI PER IL </a:t>
            </a:r>
            <a:r>
              <a:rPr lang="it-IT" b="1" dirty="0" smtClean="0">
                <a:solidFill>
                  <a:srgbClr val="FF0000"/>
                </a:solidFill>
              </a:rPr>
              <a:t>CMD</a:t>
            </a:r>
          </a:p>
          <a:p>
            <a:pPr marL="457200" lvl="1" indent="0">
              <a:buNone/>
            </a:pPr>
            <a:r>
              <a:rPr lang="it-IT" dirty="0"/>
              <a:t>→ l’interesse di questo laboratorio è posto nella </a:t>
            </a:r>
            <a:r>
              <a:rPr lang="it-IT" b="1" dirty="0"/>
              <a:t>risposta da dare alla domanda di ricollocazione dei </a:t>
            </a:r>
            <a:r>
              <a:rPr lang="it-IT" b="1" dirty="0" smtClean="0"/>
              <a:t>CMD: 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come «alfabetizzare» il concetto di missione; come aiutare a comprendere le trasformazioni pastorali «missionarie»; come ricollocarsi dentro le Curie con compiti precisi</a:t>
            </a:r>
          </a:p>
          <a:p>
            <a:pPr lvl="1"/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50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2)  </a:t>
            </a:r>
            <a:r>
              <a:rPr lang="it-IT" b="1" dirty="0" smtClean="0">
                <a:solidFill>
                  <a:srgbClr val="FF0000"/>
                </a:solidFill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DISCEPOLI-MISSIONARI”: IL BISOGNO DI QUALIFICARE L’AGGETTIVO MISSIONARIO. PER UNA NUOVA DESCRIZIONE DELLA VOCAZIONE CRISTIANA</a:t>
            </a:r>
            <a:endParaRPr lang="it-IT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dirty="0"/>
              <a:t>→ l’interesse di questo laboratorio è posto nella </a:t>
            </a:r>
            <a:r>
              <a:rPr lang="it-IT" b="1" dirty="0"/>
              <a:t>descrizione biblica-teologica e pastorale</a:t>
            </a:r>
            <a:r>
              <a:rPr lang="it-IT" dirty="0"/>
              <a:t> della intuizione di papa Francesco, cuore della EG, in modo che si abbia a livello diocesano una mappa dei contenuti della espressione stessa ed evitare il pressappochismo delle espressioni nella predicazione, catechesi, spiritualità, testimonianza della carità. 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9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Fare laboratorio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L</a:t>
            </a:r>
            <a:r>
              <a:rPr lang="it-IT" sz="2400" b="1" dirty="0" smtClean="0"/>
              <a:t>e </a:t>
            </a:r>
            <a:r>
              <a:rPr lang="it-IT" sz="2400" b="1" dirty="0"/>
              <a:t>innovazioni </a:t>
            </a:r>
            <a:r>
              <a:rPr lang="it-IT" sz="2400" b="1" dirty="0" smtClean="0"/>
              <a:t>missionarie </a:t>
            </a:r>
            <a:r>
              <a:rPr lang="it-IT" sz="2400" b="1" dirty="0"/>
              <a:t>in EG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La </a:t>
            </a:r>
            <a:r>
              <a:rPr lang="it-IT" sz="2400" b="1" dirty="0" smtClean="0"/>
              <a:t>situazione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/>
              <a:t>della pastorale </a:t>
            </a:r>
            <a:r>
              <a:rPr lang="it-IT" sz="2400" b="1" dirty="0" smtClean="0"/>
              <a:t>missionaria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6 </a:t>
            </a:r>
            <a:r>
              <a:rPr lang="it-IT" sz="2400" b="1" dirty="0"/>
              <a:t>laboratori per attuare la conversione missionaria della </a:t>
            </a:r>
            <a:r>
              <a:rPr lang="it-IT" sz="2400" b="1" dirty="0" smtClean="0"/>
              <a:t>pastorale</a:t>
            </a:r>
            <a:endParaRPr lang="it-IT" sz="2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6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3) </a:t>
            </a:r>
            <a:r>
              <a:rPr lang="it-IT" b="1" dirty="0" smtClean="0">
                <a:solidFill>
                  <a:srgbClr val="FF0000"/>
                </a:solidFill>
              </a:rPr>
              <a:t>RENDERE </a:t>
            </a:r>
            <a:r>
              <a:rPr lang="it-IT" b="1" dirty="0">
                <a:solidFill>
                  <a:srgbClr val="FF0000"/>
                </a:solidFill>
              </a:rPr>
              <a:t>MISSIONARIA LA PROGETTAZIONE PASTORALE DIOCESANA E </a:t>
            </a:r>
            <a:r>
              <a:rPr lang="it-IT" b="1" dirty="0" smtClean="0">
                <a:solidFill>
                  <a:srgbClr val="FF0000"/>
                </a:solidFill>
              </a:rPr>
              <a:t>PARROCCHIALE</a:t>
            </a:r>
          </a:p>
          <a:p>
            <a:pPr marL="400050" lvl="1" indent="0">
              <a:buNone/>
            </a:pPr>
            <a:r>
              <a:rPr lang="it-IT" dirty="0"/>
              <a:t>→ l’interesse di questo laboratorio è posto nella </a:t>
            </a:r>
            <a:r>
              <a:rPr lang="it-IT" b="1" dirty="0"/>
              <a:t>qualificazione missionaria di ogni azione pastorale</a:t>
            </a:r>
            <a:r>
              <a:rPr lang="it-IT" dirty="0"/>
              <a:t> nella sua prospettiva globale. </a:t>
            </a:r>
            <a:r>
              <a:rPr lang="it-IT" dirty="0" smtClean="0"/>
              <a:t>Quali </a:t>
            </a:r>
            <a:r>
              <a:rPr lang="it-IT" b="1" dirty="0" smtClean="0"/>
              <a:t>indicatori</a:t>
            </a:r>
            <a:r>
              <a:rPr lang="it-IT" dirty="0" smtClean="0"/>
              <a:t> mostrano che una pastorale è missionaria?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72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4</a:t>
            </a:r>
            <a:r>
              <a:rPr lang="it-IT" b="1" dirty="0" smtClean="0">
                <a:solidFill>
                  <a:srgbClr val="FF0000"/>
                </a:solidFill>
              </a:rPr>
              <a:t>) LA </a:t>
            </a:r>
            <a:r>
              <a:rPr lang="it-IT" b="1" dirty="0">
                <a:solidFill>
                  <a:srgbClr val="FF0000"/>
                </a:solidFill>
              </a:rPr>
              <a:t>COMUNITA’ RENDE PRESENTE L’AMORE DI DIO. COLLABORARE PER UNA “COMUNE TESTIMONIANZA</a:t>
            </a:r>
            <a:r>
              <a:rPr lang="it-IT" b="1" dirty="0" smtClean="0">
                <a:solidFill>
                  <a:srgbClr val="FF0000"/>
                </a:solidFill>
              </a:rPr>
              <a:t>”</a:t>
            </a:r>
          </a:p>
          <a:p>
            <a:pPr marL="457200" lvl="1" indent="0">
              <a:buNone/>
            </a:pPr>
            <a:r>
              <a:rPr lang="it-IT" dirty="0"/>
              <a:t>→ l’interesse di questo laboratorio è posto sulla </a:t>
            </a:r>
            <a:r>
              <a:rPr lang="it-IT" b="1" dirty="0"/>
              <a:t>declinazione ecclesiologica-ministeriale della comune responsabilità missionaria</a:t>
            </a:r>
            <a:r>
              <a:rPr lang="it-IT" dirty="0"/>
              <a:t>. Nella linea di </a:t>
            </a:r>
            <a:r>
              <a:rPr lang="it-IT" dirty="0" err="1"/>
              <a:t>Ef</a:t>
            </a:r>
            <a:r>
              <a:rPr lang="it-IT" dirty="0"/>
              <a:t> 4.11-13, l’espressione “</a:t>
            </a:r>
            <a:r>
              <a:rPr lang="it-IT" b="1" dirty="0"/>
              <a:t>testimonianza</a:t>
            </a:r>
            <a:r>
              <a:rPr lang="it-IT" dirty="0"/>
              <a:t>” ci permette di non cadere in una prospettiva elitaria o troppo attivista. </a:t>
            </a:r>
            <a:r>
              <a:rPr lang="it-IT" dirty="0" smtClean="0"/>
              <a:t>Chi può far cosa nella comunità? Di quali nuovi ministeri abbiamo bisogno?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0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5) </a:t>
            </a:r>
            <a:r>
              <a:rPr lang="it-IT" b="1" dirty="0" smtClean="0">
                <a:solidFill>
                  <a:srgbClr val="FF0000"/>
                </a:solidFill>
              </a:rPr>
              <a:t>PROPORRE </a:t>
            </a:r>
            <a:r>
              <a:rPr lang="it-IT" b="1" dirty="0">
                <a:solidFill>
                  <a:srgbClr val="FF0000"/>
                </a:solidFill>
              </a:rPr>
              <a:t>LA FEDE: IL PRIMO ANNUNCIO, FIGURA E </a:t>
            </a:r>
            <a:r>
              <a:rPr lang="it-IT" b="1" dirty="0" smtClean="0">
                <a:solidFill>
                  <a:srgbClr val="FF0000"/>
                </a:solidFill>
              </a:rPr>
              <a:t>COMPITO</a:t>
            </a:r>
          </a:p>
          <a:p>
            <a:pPr marL="457200" lvl="1" indent="0">
              <a:buNone/>
            </a:pPr>
            <a:r>
              <a:rPr lang="it-IT" dirty="0"/>
              <a:t>→ l’interesse di questo laboratorio è posto nella </a:t>
            </a:r>
            <a:r>
              <a:rPr lang="it-IT" b="1" dirty="0"/>
              <a:t>ridefinizione degli obiettivi e contenuti del primo annuncio</a:t>
            </a:r>
            <a:r>
              <a:rPr lang="it-IT" dirty="0"/>
              <a:t> (=PA) in un contesto di deriva neo-dottrinale e proselitista della attuale “conversione pastorale” della predicazione e catechesi.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097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>
                <a:solidFill>
                  <a:srgbClr val="FF0000"/>
                </a:solidFill>
              </a:rPr>
              <a:t>6) </a:t>
            </a:r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GRUPPO DI ANIMAZIONE E COOPERAZIONE MISSIONARIA: COME QUALIFICARE LA FORMAZIONE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it-IT" dirty="0"/>
              <a:t>→ l’interesse di questo laboratorio è posto nella </a:t>
            </a:r>
            <a:r>
              <a:rPr lang="it-IT" b="1" dirty="0"/>
              <a:t>ulteriore qualificazione delle finalità e processi formativi </a:t>
            </a:r>
            <a:r>
              <a:rPr lang="it-IT" dirty="0"/>
              <a:t>all’interno delle diverse realtà di servizio missionario laicale e/o </a:t>
            </a:r>
            <a:r>
              <a:rPr lang="it-IT" i="1" dirty="0"/>
              <a:t>ad </a:t>
            </a:r>
            <a:r>
              <a:rPr lang="it-IT" i="1" dirty="0" err="1"/>
              <a:t>tempus</a:t>
            </a:r>
            <a:r>
              <a:rPr lang="it-IT" dirty="0"/>
              <a:t>. È un laboratorio che deve cercare ma anche narrare soluzioni già in atto; forse anche di </a:t>
            </a:r>
            <a:r>
              <a:rPr lang="it-IT" dirty="0" err="1"/>
              <a:t>priorizzare</a:t>
            </a:r>
            <a:r>
              <a:rPr lang="it-IT" dirty="0"/>
              <a:t> elementi ormai comuni.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08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/>
              <a:t>1)      LA PROGETTAZIONE MISSIONARIA DIOCESANA: NUOVI COMPITI PER IL CMD</a:t>
            </a:r>
            <a:endParaRPr lang="it-IT" dirty="0"/>
          </a:p>
          <a:p>
            <a:r>
              <a:rPr lang="it-IT" b="1" dirty="0"/>
              <a:t>2)      “DISCEPOLI-MISSIONARI”: IL BISOGNO DI QUALIFICARE L’AGGETTIVO MISSIONARIO. PER UNA NUOVA DESCRIZIONE DELLA VOCAZIONE CRISTIANA</a:t>
            </a:r>
            <a:endParaRPr lang="it-IT" dirty="0"/>
          </a:p>
          <a:p>
            <a:r>
              <a:rPr lang="it-IT" b="1" dirty="0"/>
              <a:t>3)      RENDERE MISSIONARIA LA PROGETTAZIONE PASTORALE DIOCESANA E PARROCCHIALE</a:t>
            </a:r>
            <a:endParaRPr lang="it-IT" dirty="0"/>
          </a:p>
          <a:p>
            <a:r>
              <a:rPr lang="it-IT" b="1" dirty="0"/>
              <a:t>4)      LA COMUNITA’ RENDE PRESENTE L’AMORE DI DIO. COLLABORARE PER UNA “COMUNE TESTIMONIANZA”</a:t>
            </a:r>
            <a:endParaRPr lang="it-IT" dirty="0"/>
          </a:p>
          <a:p>
            <a:r>
              <a:rPr lang="it-IT" b="1" dirty="0"/>
              <a:t>5)    PROPORRE LA FEDE: IL PRIMO ANNUNCIO, FIGURA E COMPITO</a:t>
            </a:r>
            <a:endParaRPr lang="it-IT" dirty="0"/>
          </a:p>
          <a:p>
            <a:r>
              <a:rPr lang="it-IT" b="1" dirty="0"/>
              <a:t>6)    IL GRUPPO DI ANIMAZIONE E COOPERAZIONE MISSIONARIA: COME QUALIFICARE LA FORMAZIONE?</a:t>
            </a: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Fare laboratorio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Il soggetto della ricerca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Fare laboratorio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«ipotesi» trasversale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7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soggetto della ricerca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È un soggetto qualificato: </a:t>
            </a:r>
          </a:p>
          <a:p>
            <a:pPr lvl="1"/>
            <a:r>
              <a:rPr lang="it-IT" dirty="0" smtClean="0"/>
              <a:t>60 (70) direttori</a:t>
            </a:r>
          </a:p>
          <a:p>
            <a:pPr lvl="1"/>
            <a:r>
              <a:rPr lang="it-IT" dirty="0" smtClean="0"/>
              <a:t>100 collaboratori</a:t>
            </a:r>
          </a:p>
          <a:p>
            <a:r>
              <a:rPr lang="it-IT" dirty="0" smtClean="0"/>
              <a:t>È un soggetto con «domande»</a:t>
            </a:r>
          </a:p>
          <a:p>
            <a:pPr lvl="1"/>
            <a:r>
              <a:rPr lang="it-IT" dirty="0" smtClean="0"/>
              <a:t>51 iscritti al lab 1 + 53 al lab 3!</a:t>
            </a:r>
          </a:p>
          <a:p>
            <a:pPr lvl="1"/>
            <a:r>
              <a:rPr lang="it-IT" dirty="0" smtClean="0"/>
              <a:t>34 al lab 6</a:t>
            </a:r>
          </a:p>
          <a:p>
            <a:pPr lvl="1"/>
            <a:r>
              <a:rPr lang="it-IT" dirty="0" smtClean="0"/>
              <a:t>17 (lab 2) 17 (lab 4) 19 (lab 5)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0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laboratorio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Laboratorio come </a:t>
            </a:r>
            <a:r>
              <a:rPr lang="it-IT" b="1" dirty="0"/>
              <a:t>esperienza s/Spirituale</a:t>
            </a:r>
          </a:p>
          <a:p>
            <a:r>
              <a:rPr lang="it-IT" dirty="0" smtClean="0"/>
              <a:t>Laboratorio </a:t>
            </a:r>
            <a:r>
              <a:rPr lang="it-IT" dirty="0" smtClean="0"/>
              <a:t>come </a:t>
            </a:r>
            <a:r>
              <a:rPr lang="it-IT" b="1" dirty="0" smtClean="0"/>
              <a:t>ricerca di innovazione </a:t>
            </a:r>
            <a:r>
              <a:rPr lang="it-IT" dirty="0" smtClean="0"/>
              <a:t>attraverso l’apprendimento comunitario</a:t>
            </a:r>
          </a:p>
          <a:p>
            <a:r>
              <a:rPr lang="it-IT" dirty="0" smtClean="0"/>
              <a:t>Laboratorio come </a:t>
            </a:r>
            <a:r>
              <a:rPr lang="it-IT" b="1" dirty="0" smtClean="0"/>
              <a:t>realtà comunicativa</a:t>
            </a:r>
            <a:r>
              <a:rPr lang="it-IT" dirty="0" smtClean="0"/>
              <a:t>, esperienziale e interpretativa</a:t>
            </a:r>
          </a:p>
          <a:p>
            <a:r>
              <a:rPr lang="it-IT" dirty="0" smtClean="0"/>
              <a:t>Laboratorio </a:t>
            </a:r>
            <a:r>
              <a:rPr lang="it-IT" b="1" dirty="0" smtClean="0"/>
              <a:t>a partire da alcune ipotesi </a:t>
            </a:r>
            <a:r>
              <a:rPr lang="it-IT" dirty="0" smtClean="0"/>
              <a:t>di lavoro (falsificazione)</a:t>
            </a:r>
          </a:p>
          <a:p>
            <a:r>
              <a:rPr lang="it-IT" dirty="0" smtClean="0"/>
              <a:t>Laboratorio come percorso: </a:t>
            </a:r>
            <a:r>
              <a:rPr lang="it-IT" b="1" dirty="0" smtClean="0"/>
              <a:t>inizio, analisi, sintesi e </a:t>
            </a:r>
            <a:r>
              <a:rPr lang="it-IT" b="1" dirty="0" smtClean="0"/>
              <a:t>valutazione</a:t>
            </a:r>
            <a:endParaRPr lang="it-IT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4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Una ipotesi di lavoro</a:t>
            </a:r>
            <a:br>
              <a:rPr lang="it-IT" b="1" dirty="0"/>
            </a:br>
            <a:r>
              <a:rPr lang="it-IT" sz="1600" dirty="0" smtClean="0"/>
              <a:t>Fare laboratorio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291237" y="1561455"/>
            <a:ext cx="73551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/>
            <a:r>
              <a:rPr lang="it-IT" kern="0" dirty="0" smtClean="0"/>
              <a:t>EG ha bisogno di una lettura «missionaria» della pastorale</a:t>
            </a:r>
          </a:p>
          <a:p>
            <a:pPr marL="457200" indent="-457200"/>
            <a:r>
              <a:rPr lang="it-IT" kern="0" dirty="0" smtClean="0"/>
              <a:t>I CDM non possono essere solo «agenzie operative o settoriali»</a:t>
            </a:r>
          </a:p>
          <a:p>
            <a:pPr marL="457200" indent="-457200"/>
            <a:r>
              <a:rPr lang="it-IT" kern="0" dirty="0" smtClean="0"/>
              <a:t>Devono-possono incidere sulla «visione» della diocesi</a:t>
            </a:r>
          </a:p>
          <a:p>
            <a:pPr marL="457200" indent="-457200"/>
            <a:r>
              <a:rPr lang="it-IT" kern="0" dirty="0" smtClean="0"/>
              <a:t>Devono-possono avere compiti «trasversali» nella pastorale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4195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2. le </a:t>
            </a:r>
            <a:r>
              <a:rPr lang="it-IT" sz="3200" dirty="0"/>
              <a:t>innovazioni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di </a:t>
            </a:r>
            <a:r>
              <a:rPr lang="it-IT" sz="3200" dirty="0"/>
              <a:t>pastorale missionaria in </a:t>
            </a:r>
            <a:r>
              <a:rPr lang="it-IT" sz="3200" dirty="0" err="1" smtClean="0"/>
              <a:t>Evangelii</a:t>
            </a:r>
            <a:r>
              <a:rPr lang="it-IT" sz="3200" dirty="0" smtClean="0"/>
              <a:t> </a:t>
            </a:r>
            <a:r>
              <a:rPr lang="it-IT" sz="3200" dirty="0" err="1" smtClean="0"/>
              <a:t>Gaudium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16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innovazioni di pastorale missionaria in EG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Le fonti della </a:t>
            </a:r>
            <a:r>
              <a:rPr lang="it-IT" b="1" smtClean="0"/>
              <a:t>Evangelizzazione: </a:t>
            </a:r>
            <a:r>
              <a:rPr lang="it-IT" b="1" dirty="0" smtClean="0"/>
              <a:t>GS</a:t>
            </a:r>
            <a:r>
              <a:rPr lang="it-IT" b="1" smtClean="0"/>
              <a:t>, AG, EN</a:t>
            </a:r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Lo </a:t>
            </a:r>
            <a:r>
              <a:rPr lang="it-IT" b="1" dirty="0"/>
              <a:t>Spirito di Dio presente nei deserti e nelle città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Evangelizzazione come "</a:t>
            </a:r>
            <a:r>
              <a:rPr lang="it-IT" b="1" dirty="0" smtClean="0"/>
              <a:t>vangelo« </a:t>
            </a:r>
            <a:r>
              <a:rPr lang="it-IT" b="1" i="1" dirty="0" smtClean="0"/>
              <a:t>prima</a:t>
            </a:r>
            <a:r>
              <a:rPr lang="it-IT" b="1" dirty="0" smtClean="0"/>
              <a:t> della dottrina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Il vangelo della risurrezione 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Il vangelo </a:t>
            </a:r>
            <a:r>
              <a:rPr lang="it-IT" b="1" dirty="0" smtClean="0"/>
              <a:t>come </a:t>
            </a:r>
            <a:r>
              <a:rPr lang="it-IT" b="1" dirty="0"/>
              <a:t>trasformazione sociale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Tutti discepoli-missionari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Il vangelo </a:t>
            </a:r>
            <a:r>
              <a:rPr lang="it-IT" b="1" dirty="0" err="1"/>
              <a:t>ri</a:t>
            </a:r>
            <a:r>
              <a:rPr lang="it-IT" b="1" dirty="0"/>
              <a:t>-legge le diverse dimensioni pastorali (lettura kerigmatica</a:t>
            </a:r>
            <a:r>
              <a:rPr lang="it-IT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it-IT" b="1" dirty="0"/>
          </a:p>
          <a:p>
            <a:pPr marL="0" indent="0">
              <a:buNone/>
            </a:pPr>
            <a:r>
              <a:rPr lang="it-IT" sz="2100" b="1" dirty="0" err="1" smtClean="0"/>
              <a:t>Cf</a:t>
            </a:r>
            <a:r>
              <a:rPr lang="it-IT" sz="2100" b="1" dirty="0" smtClean="0"/>
              <a:t>. </a:t>
            </a:r>
            <a:r>
              <a:rPr lang="it-IT" sz="2100" dirty="0"/>
              <a:t>L. Meddi, </a:t>
            </a:r>
            <a:r>
              <a:rPr lang="it-IT" sz="2100" i="1" dirty="0"/>
              <a:t>La conversione missionaria della pastorale. Contributo per la receptio di </a:t>
            </a:r>
            <a:r>
              <a:rPr lang="it-IT" sz="2100" i="1" dirty="0" err="1"/>
              <a:t>Evangelii</a:t>
            </a:r>
            <a:r>
              <a:rPr lang="it-IT" sz="2100" i="1" dirty="0"/>
              <a:t> </a:t>
            </a:r>
            <a:r>
              <a:rPr lang="it-IT" sz="2100" i="1" dirty="0" err="1"/>
              <a:t>gaudium</a:t>
            </a:r>
            <a:r>
              <a:rPr lang="it-IT" sz="2100" dirty="0"/>
              <a:t>, «</a:t>
            </a:r>
            <a:r>
              <a:rPr lang="it-IT" sz="2100" dirty="0" err="1"/>
              <a:t>Urbaniana</a:t>
            </a:r>
            <a:r>
              <a:rPr lang="it-IT" sz="2100" dirty="0"/>
              <a:t> </a:t>
            </a:r>
            <a:r>
              <a:rPr lang="it-IT" sz="2100" dirty="0" err="1"/>
              <a:t>University</a:t>
            </a:r>
            <a:r>
              <a:rPr lang="it-IT" sz="2100" dirty="0"/>
              <a:t> Journal», 68 (2015) 2, </a:t>
            </a:r>
            <a:r>
              <a:rPr lang="it-IT" sz="2100" dirty="0" smtClean="0"/>
              <a:t>79-126.</a:t>
            </a:r>
            <a:br>
              <a:rPr lang="it-IT" sz="2100" dirty="0" smtClean="0"/>
            </a:br>
            <a:r>
              <a:rPr lang="it-IT" sz="2100" dirty="0" smtClean="0"/>
              <a:t>Download disponibile in </a:t>
            </a:r>
            <a:r>
              <a:rPr lang="it-IT" sz="2100" dirty="0" smtClean="0">
                <a:hlinkClick r:id="rId2"/>
              </a:rPr>
              <a:t>www.lucianomeddi.eu</a:t>
            </a:r>
            <a:r>
              <a:rPr lang="it-IT" sz="2100" dirty="0" smtClean="0"/>
              <a:t> </a:t>
            </a:r>
            <a:endParaRPr lang="it-IT" sz="2100" b="1" dirty="0"/>
          </a:p>
          <a:p>
            <a:pPr marL="514350" indent="-514350">
              <a:buFont typeface="+mj-lt"/>
              <a:buAutoNum type="arabicPeriod"/>
            </a:pP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60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Analisi della situazione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della pastorale missionaria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Spiegare cosa significa missionario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Mancanza </a:t>
            </a:r>
            <a:r>
              <a:rPr lang="it-IT" dirty="0"/>
              <a:t>di </a:t>
            </a:r>
            <a:r>
              <a:rPr lang="it-IT" dirty="0" smtClean="0"/>
              <a:t>ruolo dei CMD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Assumere </a:t>
            </a:r>
            <a:r>
              <a:rPr lang="it-IT" dirty="0"/>
              <a:t>compiti di pastorale </a:t>
            </a:r>
            <a:r>
              <a:rPr lang="it-IT" dirty="0" smtClean="0"/>
              <a:t>ordinaria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676053"/>
      </p:ext>
    </p:extLst>
  </p:cSld>
  <p:clrMapOvr>
    <a:masterClrMapping/>
  </p:clrMapOvr>
</p:sld>
</file>

<file path=ppt/theme/theme1.xml><?xml version="1.0" encoding="utf-8"?>
<a:theme xmlns:a="http://schemas.openxmlformats.org/drawingml/2006/main" name="meddi_puu">
  <a:themeElements>
    <a:clrScheme name="meddi_pu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di_puu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di_pu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meddi_puu</Template>
  <TotalTime>2540</TotalTime>
  <Words>885</Words>
  <Application>Microsoft Office PowerPoint</Application>
  <PresentationFormat>Presentazione su schermo (4:3)</PresentationFormat>
  <Paragraphs>179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Britannic Bold</vt:lpstr>
      <vt:lpstr>Calibri</vt:lpstr>
      <vt:lpstr>Cambria</vt:lpstr>
      <vt:lpstr>Times New Roman</vt:lpstr>
      <vt:lpstr>meddi_puu</vt:lpstr>
      <vt:lpstr>Personalizza struttura</vt:lpstr>
      <vt:lpstr>“Sognate  anche voi questa Chiesa”.  Per una progettualità missionaria alla luce dell’Evangelii Gaudium.  Laboratori di approfondimento 9° Convegno nazionale dei direttori e delle equipe dei CMD. Sacrofano di Roma 8-10 giugno 2017</vt:lpstr>
      <vt:lpstr>Introduzione</vt:lpstr>
      <vt:lpstr>1. Fare laboratorio</vt:lpstr>
      <vt:lpstr>Il soggetto della ricerca</vt:lpstr>
      <vt:lpstr>Fare laboratorio</vt:lpstr>
      <vt:lpstr>Una ipotesi di lavoro Fare laboratorio</vt:lpstr>
      <vt:lpstr>2. le innovazioni  di pastorale missionaria in Evangelii Gaudium  </vt:lpstr>
      <vt:lpstr>le innovazioni di pastorale missionaria in EG</vt:lpstr>
      <vt:lpstr>3. Analisi della situazione  della pastorale missionaria</vt:lpstr>
      <vt:lpstr>La situazione della pastorale missionaria</vt:lpstr>
      <vt:lpstr>La situazione della pastorale missionaria</vt:lpstr>
      <vt:lpstr>La situazione della pastorale missionaria</vt:lpstr>
      <vt:lpstr>La situazione della pastorale missionaria</vt:lpstr>
      <vt:lpstr>La situazione della pastorale missionaria</vt:lpstr>
      <vt:lpstr>4. 6 laboratori. piste di ricerca</vt:lpstr>
      <vt:lpstr>le piste di ricerca dei laboratori</vt:lpstr>
      <vt:lpstr>le piste di ricerca dei laboratori</vt:lpstr>
      <vt:lpstr>le piste di ricerca dei laboratori</vt:lpstr>
      <vt:lpstr>le piste di ricerca dei laboratori</vt:lpstr>
      <vt:lpstr>le piste di ricerca dei laboratori</vt:lpstr>
      <vt:lpstr>le piste di ricerca dei laboratori</vt:lpstr>
      <vt:lpstr>le piste di ricerca dei laboratori</vt:lpstr>
      <vt:lpstr>le piste di ricerca dei laboratori</vt:lpstr>
      <vt:lpstr>le piste di ricerca dei laboratori</vt:lpstr>
    </vt:vector>
  </TitlesOfParts>
  <Company>AESP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Catechesi missionaria</dc:title>
  <dc:creator>TT</dc:creator>
  <cp:lastModifiedBy>luciano meddi</cp:lastModifiedBy>
  <cp:revision>215</cp:revision>
  <cp:lastPrinted>2017-06-08T06:09:49Z</cp:lastPrinted>
  <dcterms:created xsi:type="dcterms:W3CDTF">2009-10-15T15:20:50Z</dcterms:created>
  <dcterms:modified xsi:type="dcterms:W3CDTF">2017-06-09T07:24:30Z</dcterms:modified>
</cp:coreProperties>
</file>